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media/image1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5" r:id="rId3"/>
    <p:sldId id="263" r:id="rId4"/>
    <p:sldId id="310" r:id="rId5"/>
    <p:sldId id="315" r:id="rId6"/>
    <p:sldId id="313" r:id="rId7"/>
    <p:sldId id="316" r:id="rId8"/>
    <p:sldId id="336" r:id="rId9"/>
    <p:sldId id="272" r:id="rId10"/>
    <p:sldId id="301" r:id="rId11"/>
    <p:sldId id="271" r:id="rId12"/>
    <p:sldId id="335" r:id="rId13"/>
    <p:sldId id="329" r:id="rId14"/>
    <p:sldId id="269" r:id="rId15"/>
    <p:sldId id="270" r:id="rId16"/>
    <p:sldId id="332" r:id="rId17"/>
    <p:sldId id="330" r:id="rId18"/>
    <p:sldId id="333" r:id="rId19"/>
    <p:sldId id="334" r:id="rId20"/>
    <p:sldId id="276" r:id="rId21"/>
    <p:sldId id="277" r:id="rId22"/>
    <p:sldId id="317" r:id="rId23"/>
    <p:sldId id="360" r:id="rId24"/>
    <p:sldId id="361" r:id="rId25"/>
    <p:sldId id="357" r:id="rId26"/>
    <p:sldId id="282" r:id="rId27"/>
    <p:sldId id="338" r:id="rId28"/>
    <p:sldId id="305" r:id="rId29"/>
    <p:sldId id="285" r:id="rId30"/>
    <p:sldId id="340" r:id="rId31"/>
    <p:sldId id="318" r:id="rId32"/>
    <p:sldId id="287" r:id="rId33"/>
    <p:sldId id="288" r:id="rId34"/>
    <p:sldId id="290" r:id="rId35"/>
    <p:sldId id="321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294" r:id="rId45"/>
    <p:sldId id="295" r:id="rId46"/>
    <p:sldId id="297" r:id="rId47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4" autoAdjust="0"/>
    <p:restoredTop sz="94329" autoAdjust="0"/>
  </p:normalViewPr>
  <p:slideViewPr>
    <p:cSldViewPr>
      <p:cViewPr varScale="1">
        <p:scale>
          <a:sx n="106" d="100"/>
          <a:sy n="106" d="100"/>
        </p:scale>
        <p:origin x="184" y="176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Summer School 2019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High Throughput Computing and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 AM, Lecture 1</a:t>
            </a:r>
          </a:p>
          <a:p>
            <a:r>
              <a:rPr lang="en-US" dirty="0"/>
              <a:t>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</a:t>
            </a:r>
            <a:r>
              <a:rPr lang="en-US" dirty="0" err="1"/>
              <a:t>vs</a:t>
            </a:r>
            <a:r>
              <a:rPr lang="en-US" dirty="0"/>
              <a:t> 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8100"/>
            <a:ext cx="8229600" cy="857250"/>
          </a:xfrm>
        </p:spPr>
        <p:txBody>
          <a:bodyPr/>
          <a:lstStyle/>
          <a:p>
            <a:r>
              <a:rPr lang="en-US" sz="3200" dirty="0"/>
              <a:t>High </a:t>
            </a:r>
            <a:r>
              <a:rPr lang="en-US" sz="3200" i="1" dirty="0"/>
              <a:t>Throughput</a:t>
            </a:r>
            <a:r>
              <a:rPr lang="en-US" sz="3200" dirty="0"/>
              <a:t> </a:t>
            </a:r>
            <a:r>
              <a:rPr lang="en-US" sz="3200" dirty="0" err="1"/>
              <a:t>vs</a:t>
            </a:r>
            <a:r>
              <a:rPr lang="en-US" sz="3200" dirty="0"/>
              <a:t> High </a:t>
            </a:r>
            <a:r>
              <a:rPr lang="en-US" sz="3200" i="1" dirty="0"/>
              <a:t>Performance</a:t>
            </a:r>
            <a:endParaRPr lang="en-US" sz="320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HTC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Focus: Large workflows of </a:t>
            </a:r>
            <a:r>
              <a:rPr lang="en-US" sz="2200" b="1" i="1" u="sng" dirty="0"/>
              <a:t>numerous</a:t>
            </a:r>
            <a:r>
              <a:rPr lang="en-US" sz="2200" u="sng" dirty="0"/>
              <a:t>,</a:t>
            </a:r>
            <a:r>
              <a:rPr lang="en-US" sz="2200" i="1" dirty="0"/>
              <a:t> </a:t>
            </a:r>
            <a:r>
              <a:rPr lang="en-US" sz="2200" b="1" i="1" u="sng" dirty="0"/>
              <a:t>relatively small</a:t>
            </a:r>
            <a:r>
              <a:rPr lang="en-US" sz="2200" dirty="0"/>
              <a:t>, and </a:t>
            </a:r>
            <a:r>
              <a:rPr lang="en-US" sz="2200" b="1" i="1" u="sng" dirty="0"/>
              <a:t>independent</a:t>
            </a:r>
            <a:r>
              <a:rPr lang="en-US" sz="2200" i="1" dirty="0"/>
              <a:t> </a:t>
            </a:r>
            <a:r>
              <a:rPr lang="en-US" sz="2200" dirty="0"/>
              <a:t>compute tasks</a:t>
            </a:r>
          </a:p>
          <a:p>
            <a:r>
              <a:rPr lang="en-US" sz="2200" dirty="0"/>
              <a:t>More important: maximized number of running tasks</a:t>
            </a:r>
          </a:p>
          <a:p>
            <a:r>
              <a:rPr lang="en-US" sz="2200" dirty="0"/>
              <a:t>Less important: CPU speed, homogeneity</a:t>
            </a:r>
          </a:p>
          <a:p>
            <a:endParaRPr lang="en-US" sz="2200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HPC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79872" cy="2963466"/>
          </a:xfrm>
        </p:spPr>
        <p:txBody>
          <a:bodyPr/>
          <a:lstStyle/>
          <a:p>
            <a:r>
              <a:rPr lang="en-US" dirty="0"/>
              <a:t>Focus: Large workflows of </a:t>
            </a:r>
            <a:r>
              <a:rPr lang="en-US" b="1" i="1" u="sng" dirty="0"/>
              <a:t>highly-interdependent</a:t>
            </a:r>
            <a:r>
              <a:rPr lang="en-US" i="1" dirty="0"/>
              <a:t> </a:t>
            </a:r>
            <a:r>
              <a:rPr lang="en-US" dirty="0"/>
              <a:t>sub-tasks</a:t>
            </a:r>
          </a:p>
          <a:p>
            <a:r>
              <a:rPr lang="en-US" dirty="0"/>
              <a:t>More important: persistent access to the </a:t>
            </a:r>
            <a:r>
              <a:rPr lang="en-US" i="1" dirty="0"/>
              <a:t>fastest</a:t>
            </a:r>
            <a:r>
              <a:rPr lang="en-US" dirty="0"/>
              <a:t> cores, CPU homogeneity, special coding, shared filesystems, fast networks</a:t>
            </a:r>
          </a:p>
          <a:p>
            <a:pPr lvl="1"/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research HTC-able?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1" dirty="0"/>
              <a:t>Can it be broken into relatively numerous, independent pieces?</a:t>
            </a:r>
          </a:p>
          <a:p>
            <a:endParaRPr lang="en-US" sz="2800" dirty="0"/>
          </a:p>
          <a:p>
            <a:r>
              <a:rPr lang="en-US" sz="2800" i="1" dirty="0"/>
              <a:t>Think about your research! Can you think of a good high throughput candidate task? Talk to your neighbor!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48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48 images = ~8000 tasks = ~8000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4,000 hours  =  ~½ year</a:t>
            </a:r>
          </a:p>
          <a:p>
            <a:pPr lvl="1"/>
            <a:r>
              <a:rPr lang="en-US" sz="2400" dirty="0"/>
              <a:t>1 server (~20 cores) =&gt; 500 hours  =  ~3 weeks</a:t>
            </a:r>
          </a:p>
          <a:p>
            <a:pPr lvl="1"/>
            <a:r>
              <a:rPr lang="en-US" sz="2400" dirty="0"/>
              <a:t>1 large job (400 cores) =&gt; 20 hours  =  ~1 day</a:t>
            </a:r>
          </a:p>
          <a:p>
            <a:pPr lvl="1"/>
            <a:r>
              <a:rPr lang="en-US" sz="2400" b="1" dirty="0"/>
              <a:t>A whole cluster (8,000 cores)  = ~8 hours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Up to Scale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tasks that are </a:t>
            </a:r>
            <a:r>
              <a:rPr lang="en-US" b="1" i="1" dirty="0"/>
              <a:t>easy to break up</a:t>
            </a:r>
            <a:r>
              <a:rPr lang="en-US" dirty="0"/>
              <a:t> are </a:t>
            </a:r>
            <a:r>
              <a:rPr lang="en-US" b="1" i="1" dirty="0"/>
              <a:t>easy to scale up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truly grow your computing capabilities, you also need a system appropriate for your computing task!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single computer?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What </a:t>
            </a:r>
            <a:r>
              <a:rPr lang="en-US" sz="2000" i="1" dirty="0"/>
              <a:t>kind</a:t>
            </a:r>
            <a:r>
              <a:rPr lang="en-US" sz="2000" dirty="0"/>
              <a:t> of cluster is it? Typical clusters tuned for HPC (large MPI) jobs typically may not be best for HTC workflows! Do you need even more than that?</a:t>
            </a:r>
          </a:p>
          <a:p>
            <a:r>
              <a:rPr lang="en-US" sz="2400" dirty="0"/>
              <a:t>Open Science Grid (OSG)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European Grid Infrastructure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Amazon)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~130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~10,000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(~400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 Grid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b="1" dirty="0"/>
              <a:t>HTC for Everyone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~100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&gt;420 million jobs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&gt;1.5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400" dirty="0"/>
              <a:t>- interrupted at any time (but not too frequent)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mr-IN" dirty="0"/>
              <a:t>–</a:t>
            </a:r>
            <a:r>
              <a:rPr lang="en-US" dirty="0"/>
              <a:t> 1.1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  <a:endParaRPr lang="en-US" sz="2800" i="1" dirty="0"/>
          </a:p>
          <a:p>
            <a:r>
              <a:rPr lang="en-US" sz="2800" dirty="0"/>
              <a:t>How does the HTCondor job scheduler work?</a:t>
            </a:r>
          </a:p>
          <a:p>
            <a:r>
              <a:rPr lang="en-US" sz="2800" dirty="0"/>
              <a:t>How do you run jobs on an HTCondor compute system?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400" dirty="0"/>
              <a:t>History</a:t>
            </a:r>
          </a:p>
          <a:p>
            <a:pPr lvl="1"/>
            <a:r>
              <a:rPr lang="en-US" sz="2000" dirty="0"/>
              <a:t>Started in 1988 as a “cycle scavenger”</a:t>
            </a:r>
          </a:p>
          <a:p>
            <a:r>
              <a:rPr lang="en-US" sz="2400" dirty="0"/>
              <a:t>Today</a:t>
            </a:r>
          </a:p>
          <a:p>
            <a:pPr lvl="1"/>
            <a:r>
              <a:rPr lang="en-US" sz="2000" dirty="0"/>
              <a:t>Developed within the CHTC team by professional developers</a:t>
            </a:r>
          </a:p>
          <a:p>
            <a:pPr lvl="1"/>
            <a:r>
              <a:rPr lang="en-US" sz="2000" dirty="0"/>
              <a:t>Used all over the world, by:</a:t>
            </a:r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b="1" dirty="0"/>
              <a:t>The Open Science Grid!!</a:t>
            </a:r>
          </a:p>
          <a:p>
            <a:r>
              <a:rPr lang="en-US" sz="2400" dirty="0" err="1"/>
              <a:t>Miron</a:t>
            </a:r>
            <a:r>
              <a:rPr lang="en-US" sz="2400" dirty="0"/>
              <a:t> </a:t>
            </a:r>
            <a:r>
              <a:rPr lang="en-US" sz="2400" dirty="0" err="1"/>
              <a:t>Livny</a:t>
            </a:r>
            <a:r>
              <a:rPr lang="en-US" sz="2400" dirty="0"/>
              <a:t>, CHTC Director and HTCondor PI</a:t>
            </a:r>
          </a:p>
          <a:p>
            <a:pPr lvl="1"/>
            <a:r>
              <a:rPr lang="en-US" sz="2000" dirty="0"/>
              <a:t>Professor, UW-Madison Computer Sciences</a:t>
            </a:r>
          </a:p>
        </p:txBody>
      </p:sp>
      <p:sp>
        <p:nvSpPr>
          <p:cNvPr id="27" name="object 21"/>
          <p:cNvSpPr/>
          <p:nvPr/>
        </p:nvSpPr>
        <p:spPr>
          <a:xfrm>
            <a:off x="7483597" y="3400424"/>
            <a:ext cx="1241304" cy="1447800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submit server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server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submit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any files or screen information produced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most often, corresponds to one core with some memory and disk</a:t>
            </a:r>
          </a:p>
          <a:p>
            <a:pPr lvl="1"/>
            <a:r>
              <a:rPr lang="en-US" sz="1800" dirty="0"/>
              <a:t>a typical machine may have 4-40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0151"/>
            <a:ext cx="7261226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 </a:t>
            </a: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Callout 24"/>
          <p:cNvSpPr/>
          <p:nvPr/>
        </p:nvSpPr>
        <p:spPr>
          <a:xfrm>
            <a:off x="248195" y="2951709"/>
            <a:ext cx="2050869" cy="1220241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Submit file</a:t>
            </a:r>
            <a:r>
              <a:rPr lang="en-US" b="1" dirty="0"/>
              <a:t>: </a:t>
            </a:r>
            <a:r>
              <a:rPr lang="en-US" dirty="0"/>
              <a:t>communicates everything about your job(s) to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84662" y="2427575"/>
            <a:ext cx="3041830" cy="224676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executable = </a:t>
            </a:r>
            <a:r>
              <a:rPr lang="en-US" sz="1000" dirty="0" err="1">
                <a:latin typeface="Courier"/>
                <a:cs typeface="Courier"/>
              </a:rPr>
              <a:t>compare_states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arguments = </a:t>
            </a:r>
            <a:r>
              <a:rPr lang="en-US" sz="1000" dirty="0" err="1">
                <a:latin typeface="Courier"/>
                <a:cs typeface="Courier"/>
              </a:rPr>
              <a:t>wi.dat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err="1">
                <a:latin typeface="Courier"/>
                <a:cs typeface="Courier"/>
              </a:rPr>
              <a:t>us.dat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err="1">
                <a:latin typeface="Courier"/>
                <a:cs typeface="Courier"/>
              </a:rPr>
              <a:t>wi.dat.out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 err="1">
                <a:latin typeface="Courier"/>
                <a:cs typeface="Courier"/>
              </a:rPr>
              <a:t>transfer_input_files</a:t>
            </a:r>
            <a:r>
              <a:rPr lang="en-US" sz="1000" dirty="0">
                <a:latin typeface="Courier"/>
                <a:cs typeface="Courier"/>
              </a:rPr>
              <a:t> = </a:t>
            </a:r>
            <a:r>
              <a:rPr lang="en-US" sz="1000" dirty="0" err="1">
                <a:latin typeface="Courier"/>
                <a:cs typeface="Courier"/>
              </a:rPr>
              <a:t>us.dat</a:t>
            </a:r>
            <a:r>
              <a:rPr lang="en-US" sz="1000" dirty="0">
                <a:latin typeface="Courier"/>
                <a:cs typeface="Courier"/>
              </a:rPr>
              <a:t>, </a:t>
            </a:r>
            <a:r>
              <a:rPr lang="en-US" sz="1000" dirty="0" err="1">
                <a:latin typeface="Courier"/>
                <a:cs typeface="Courier"/>
              </a:rPr>
              <a:t>wi.dat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log = </a:t>
            </a:r>
            <a:r>
              <a:rPr lang="en-US" sz="1000" dirty="0" err="1">
                <a:latin typeface="Courier"/>
                <a:cs typeface="Courier"/>
              </a:rPr>
              <a:t>job.log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output = </a:t>
            </a:r>
            <a:r>
              <a:rPr lang="en-US" sz="1000" dirty="0" err="1">
                <a:latin typeface="Courier"/>
                <a:cs typeface="Courier"/>
              </a:rPr>
              <a:t>job.out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error = </a:t>
            </a:r>
            <a:r>
              <a:rPr lang="en-US" sz="1000" dirty="0" err="1">
                <a:latin typeface="Courier"/>
                <a:cs typeface="Courier"/>
              </a:rPr>
              <a:t>job.err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 err="1">
                <a:latin typeface="Courier"/>
                <a:cs typeface="Courier"/>
              </a:rPr>
              <a:t>request_cpus</a:t>
            </a:r>
            <a:r>
              <a:rPr lang="en-US" sz="1000" dirty="0">
                <a:latin typeface="Courier"/>
                <a:cs typeface="Courier"/>
              </a:rPr>
              <a:t> = 1</a:t>
            </a:r>
          </a:p>
          <a:p>
            <a:r>
              <a:rPr lang="en-US" sz="1000" dirty="0" err="1">
                <a:latin typeface="Courier"/>
                <a:cs typeface="Courier"/>
              </a:rPr>
              <a:t>request_disk</a:t>
            </a:r>
            <a:r>
              <a:rPr lang="en-US" sz="1000" dirty="0">
                <a:latin typeface="Courier"/>
                <a:cs typeface="Courier"/>
              </a:rPr>
              <a:t> = 20MB</a:t>
            </a:r>
          </a:p>
          <a:p>
            <a:r>
              <a:rPr lang="en-US" sz="1000" dirty="0" err="1">
                <a:latin typeface="Courier"/>
                <a:cs typeface="Courier"/>
              </a:rPr>
              <a:t>request_memory</a:t>
            </a:r>
            <a:r>
              <a:rPr lang="en-US" sz="1000" dirty="0">
                <a:latin typeface="Courier"/>
                <a:cs typeface="Courier"/>
              </a:rPr>
              <a:t> = 20MB</a:t>
            </a: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queue 1</a:t>
            </a:r>
          </a:p>
        </p:txBody>
      </p:sp>
      <p:pic>
        <p:nvPicPr>
          <p:cNvPr id="13" name="Picture 12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3310970"/>
            <a:ext cx="2254709" cy="47998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2" idx="3"/>
            <a:endCxn id="13" idx="1"/>
          </p:cNvCxnSpPr>
          <p:nvPr/>
        </p:nvCxnSpPr>
        <p:spPr>
          <a:xfrm>
            <a:off x="5926492" y="3550960"/>
            <a:ext cx="6579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5728" y="3338247"/>
            <a:ext cx="187371" cy="1795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39876" y="3394415"/>
            <a:ext cx="255490" cy="2464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728" y="3568954"/>
            <a:ext cx="188785" cy="196378"/>
          </a:xfrm>
          <a:prstGeom prst="rect">
            <a:avLst/>
          </a:prstGeom>
          <a:solidFill>
            <a:srgbClr val="9998FF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39966" y="3428043"/>
            <a:ext cx="310132" cy="174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8000"/>
                </a:solidFill>
              </a:ln>
              <a:solidFill>
                <a:srgbClr val="CCFFCC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824513" y="3510168"/>
            <a:ext cx="315363" cy="1644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  <a:endCxn id="21" idx="1"/>
          </p:cNvCxnSpPr>
          <p:nvPr/>
        </p:nvCxnSpPr>
        <p:spPr>
          <a:xfrm flipV="1">
            <a:off x="1395366" y="3515277"/>
            <a:ext cx="244600" cy="247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>
            <a:off x="823099" y="3423564"/>
            <a:ext cx="316777" cy="9855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  <a:endCxn id="12" idx="1"/>
          </p:cNvCxnSpPr>
          <p:nvPr/>
        </p:nvCxnSpPr>
        <p:spPr>
          <a:xfrm flipV="1">
            <a:off x="2297355" y="3550960"/>
            <a:ext cx="587307" cy="108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4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Success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 hard</a:t>
            </a:r>
          </a:p>
          <a:p>
            <a:r>
              <a:rPr lang="en-US" sz="2800" dirty="0"/>
              <a:t>Ask questions!</a:t>
            </a:r>
          </a:p>
          <a:p>
            <a:pPr marL="457093" lvl="1" indent="0">
              <a:buNone/>
            </a:pPr>
            <a:r>
              <a:rPr lang="is-IS" sz="2400" dirty="0"/>
              <a:t>…during lectures</a:t>
            </a:r>
          </a:p>
          <a:p>
            <a:pPr marL="457093" lvl="1" indent="0">
              <a:buNone/>
            </a:pPr>
            <a:r>
              <a:rPr lang="is-IS" sz="2400" dirty="0"/>
              <a:t>...during exercises</a:t>
            </a:r>
          </a:p>
          <a:p>
            <a:pPr marL="457093" lvl="1" indent="0">
              <a:buNone/>
            </a:pPr>
            <a:r>
              <a:rPr lang="is-IS" sz="2400" dirty="0"/>
              <a:t>...during breaks</a:t>
            </a:r>
          </a:p>
          <a:p>
            <a:pPr marL="457093" lvl="1" indent="0">
              <a:buNone/>
            </a:pPr>
            <a:r>
              <a:rPr lang="is-IS" sz="2400" dirty="0"/>
              <a:t>...during meals</a:t>
            </a:r>
          </a:p>
          <a:p>
            <a:r>
              <a:rPr lang="is-IS" sz="2800" dirty="0"/>
              <a:t>If we do not know an answer, we will try to find the person who does.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24506" y="2315664"/>
            <a:ext cx="1390694" cy="742759"/>
          </a:xfrm>
          <a:prstGeom prst="rect">
            <a:avLst/>
          </a:prstGeom>
          <a:solidFill>
            <a:schemeClr val="bg2"/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/>
                <a:cs typeface="Courier"/>
              </a:rPr>
              <a:t>compare_</a:t>
            </a:r>
          </a:p>
          <a:p>
            <a:pPr algn="ctr"/>
            <a:r>
              <a:rPr lang="en-US" dirty="0">
                <a:latin typeface="Courier"/>
                <a:cs typeface="Courier"/>
              </a:rPr>
              <a:t>states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4400" y="4629150"/>
            <a:ext cx="4114800" cy="2769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 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keyword indicating “create 1 job”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3866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condor_submit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job.submit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248550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405485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solidFill>
                  <a:srgbClr val="CB3A46"/>
                </a:solidFill>
              </a:rPr>
              <a:t> .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980603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38499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24200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1219200" y="2383265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dirty="0"/>
              <a:t>Serial execution, running on one processor (CPU core)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1947" y="24000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/>
                <a:cs typeface="Courier"/>
              </a:rPr>
              <a:t>stderr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stdout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(first) submit file contents</a:t>
            </a:r>
          </a:p>
          <a:p>
            <a:endParaRPr lang="en-US" sz="2400" b="1" dirty="0"/>
          </a:p>
          <a:p>
            <a:r>
              <a:rPr lang="en-US" sz="2400" b="1" dirty="0"/>
              <a:t>Exercises 1.1-1.3 </a:t>
            </a:r>
            <a:r>
              <a:rPr lang="en-US" sz="2400" dirty="0"/>
              <a:t>are most important to finish THIS time </a:t>
            </a:r>
            <a:r>
              <a:rPr lang="en-US" sz="2400" b="1" dirty="0"/>
              <a:t>(see 1.6 if you need to remove jobs)!</a:t>
            </a:r>
          </a:p>
          <a:p>
            <a:endParaRPr lang="en-US" sz="2000" dirty="0"/>
          </a:p>
          <a:p>
            <a:r>
              <a:rPr lang="en-US" sz="2000" dirty="0"/>
              <a:t>If you do not finish, that’s OK – You can make up work later or during evenings, if you like. (There are even “bonus” challenges, if you finish early.)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  <a:p>
            <a:r>
              <a:rPr lang="en-US" dirty="0"/>
              <a:t>Lots of instructors around</a:t>
            </a:r>
          </a:p>
          <a:p>
            <a:r>
              <a:rPr lang="en-US" dirty="0"/>
              <a:t>Coming next:</a:t>
            </a:r>
          </a:p>
          <a:p>
            <a:pPr lvl="1"/>
            <a:r>
              <a:rPr lang="en-US" dirty="0"/>
              <a:t>Now: Hands-on Exercises</a:t>
            </a:r>
          </a:p>
          <a:p>
            <a:pPr lvl="1"/>
            <a:r>
              <a:rPr lang="en-US" dirty="0"/>
              <a:t>10:30 – 10:45 Break</a:t>
            </a:r>
          </a:p>
          <a:p>
            <a:pPr lvl="1"/>
            <a:r>
              <a:rPr lang="en-US" dirty="0"/>
              <a:t>10:45 – 11:15 Submitting Many Jobs</a:t>
            </a:r>
          </a:p>
          <a:p>
            <a:pPr lvl="1"/>
            <a:r>
              <a:rPr lang="en-US" dirty="0"/>
              <a:t>11:15 – 12:15 Hands-on Exercises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1866898" y="1733549"/>
            <a:ext cx="5600702" cy="3124201"/>
          </a:xfrm>
          <a:prstGeom prst="roundRect">
            <a:avLst>
              <a:gd name="adj" fmla="val 81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952499" y="895350"/>
            <a:ext cx="6438901" cy="3810000"/>
            <a:chOff x="838201" y="1047750"/>
            <a:chExt cx="6438901" cy="38100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447799" y="1962150"/>
              <a:ext cx="0" cy="289560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 rot="16200000">
              <a:off x="405402" y="2758731"/>
              <a:ext cx="138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time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28800" y="1570970"/>
              <a:ext cx="5448302" cy="71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57600" y="1047750"/>
              <a:ext cx="3272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/>
                <a:t>n cores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905000" y="1962150"/>
              <a:ext cx="5334000" cy="838200"/>
              <a:chOff x="1905000" y="1962150"/>
              <a:chExt cx="5334000" cy="83820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905000" y="2800350"/>
              <a:ext cx="5334000" cy="838200"/>
              <a:chOff x="1905000" y="1962150"/>
              <a:chExt cx="5334000" cy="838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905000" y="4019550"/>
              <a:ext cx="5334000" cy="838200"/>
              <a:chOff x="1905000" y="1962150"/>
              <a:chExt cx="5334000" cy="838200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sp>
          <p:nvSpPr>
            <p:cNvPr id="61" name="Down Arrow 60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Down Arrow 61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400298" y="1733549"/>
            <a:ext cx="76200" cy="457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4610098" y="3790950"/>
            <a:ext cx="560832" cy="216408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8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servers co-located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21781" y="3144652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</a:t>
            </a:r>
            <a:r>
              <a:rPr lang="en-US" dirty="0" err="1"/>
              <a:t>vs</a:t>
            </a:r>
            <a:r>
              <a:rPr lang="en-US" dirty="0"/>
              <a:t> 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13901</TotalTime>
  <Words>2600</Words>
  <Application>Microsoft Macintosh PowerPoint</Application>
  <PresentationFormat>On-screen Show (16:9)</PresentationFormat>
  <Paragraphs>527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ＭＳ Ｐゴシック</vt:lpstr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Introduction to High Throughput Computing and HTCondor</vt:lpstr>
      <vt:lpstr>Overview – 1.1</vt:lpstr>
      <vt:lpstr>Keys to Success</vt:lpstr>
      <vt:lpstr>Serial Computing</vt:lpstr>
      <vt:lpstr>High Throughput Computing (HTC)</vt:lpstr>
      <vt:lpstr>High Performance Computing (HPC)</vt:lpstr>
      <vt:lpstr>High Performance Computing (HPC)</vt:lpstr>
      <vt:lpstr>High Throughput Computing (HTC)</vt:lpstr>
      <vt:lpstr>HPC vs HTC: An Analogy</vt:lpstr>
      <vt:lpstr>HPC vs HTC: An Analogy</vt:lpstr>
      <vt:lpstr>High Throughput vs High Performance</vt:lpstr>
      <vt:lpstr>HTC Examples</vt:lpstr>
      <vt:lpstr>Is your research HTC-able?</vt:lpstr>
      <vt:lpstr>Example Challenge</vt:lpstr>
      <vt:lpstr>Distributed Computing</vt:lpstr>
      <vt:lpstr>Break Up to Scale Up</vt:lpstr>
      <vt:lpstr>What computing resources are available?</vt:lpstr>
      <vt:lpstr>Example Local Cluster</vt:lpstr>
      <vt:lpstr>Open Science Grid</vt:lpstr>
      <vt:lpstr>HTCondor</vt:lpstr>
      <vt:lpstr>HTCondor History and Status</vt:lpstr>
      <vt:lpstr>HTCondor -- How It Works</vt:lpstr>
      <vt:lpstr>Terminology: Job</vt:lpstr>
      <vt:lpstr>Terminology: Machine, Slot</vt:lpstr>
      <vt:lpstr>Job Matching</vt:lpstr>
      <vt:lpstr>Basic Job Submission</vt:lpstr>
      <vt:lpstr>Job Example</vt:lpstr>
      <vt:lpstr>Job Translation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Your turn!</vt:lpstr>
      <vt:lpstr>Thoughts on Exercises</vt:lpstr>
      <vt:lpstr>Exercises!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324</cp:revision>
  <cp:lastPrinted>2017-07-16T13:35:46Z</cp:lastPrinted>
  <dcterms:modified xsi:type="dcterms:W3CDTF">2019-07-15T15:39:53Z</dcterms:modified>
</cp:coreProperties>
</file>